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314" r:id="rId4"/>
    <p:sldId id="257" r:id="rId5"/>
    <p:sldId id="318" r:id="rId6"/>
    <p:sldId id="319" r:id="rId7"/>
    <p:sldId id="299" r:id="rId8"/>
    <p:sldId id="298" r:id="rId9"/>
    <p:sldId id="296" r:id="rId10"/>
    <p:sldId id="297" r:id="rId11"/>
    <p:sldId id="334" r:id="rId12"/>
    <p:sldId id="317" r:id="rId13"/>
    <p:sldId id="315" r:id="rId14"/>
    <p:sldId id="292" r:id="rId15"/>
    <p:sldId id="293" r:id="rId16"/>
    <p:sldId id="259" r:id="rId17"/>
    <p:sldId id="312" r:id="rId18"/>
    <p:sldId id="268" r:id="rId19"/>
    <p:sldId id="267" r:id="rId20"/>
    <p:sldId id="269" r:id="rId21"/>
    <p:sldId id="271" r:id="rId22"/>
    <p:sldId id="301" r:id="rId23"/>
    <p:sldId id="333" r:id="rId24"/>
    <p:sldId id="305" r:id="rId25"/>
    <p:sldId id="320" r:id="rId26"/>
    <p:sldId id="281" r:id="rId27"/>
    <p:sldId id="310" r:id="rId28"/>
    <p:sldId id="283" r:id="rId29"/>
    <p:sldId id="282" r:id="rId30"/>
    <p:sldId id="285" r:id="rId31"/>
    <p:sldId id="325" r:id="rId32"/>
    <p:sldId id="327" r:id="rId33"/>
    <p:sldId id="328" r:id="rId34"/>
    <p:sldId id="329" r:id="rId35"/>
    <p:sldId id="330" r:id="rId36"/>
    <p:sldId id="332" r:id="rId37"/>
    <p:sldId id="287" r:id="rId38"/>
    <p:sldId id="291" r:id="rId3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32B28-49EF-4FCA-8F14-F14D92F9DA04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1749A-8A01-439A-9830-EAFBA3904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62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11B76-47A4-43C6-8022-53CD08D1FE24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27461-1284-4D95-B914-862A238D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0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42D1-C07E-4FB9-AFBA-446640F86432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60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42D1-C07E-4FB9-AFBA-446640F86432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2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42D1-C07E-4FB9-AFBA-446640F86432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42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42D1-C07E-4FB9-AFBA-446640F86432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07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42D1-C07E-4FB9-AFBA-446640F86432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10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42D1-C07E-4FB9-AFBA-446640F86432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5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8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2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70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2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1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5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7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3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27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1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6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4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5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4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13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3FF6AA-9709-4D83-83EE-9EFF711F48E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807C44-977B-4B3F-9E6F-C87325565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4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2" Type="http://schemas.openxmlformats.org/officeDocument/2006/relationships/hyperlink" Target="mailto:Gill.Kirk@sch.i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cad=rja&amp;uact=8&amp;ved=0ahUKEwjn_srsj4_WAhWBa1AKHQ8tDYwQjRwIBw&amp;url=https://twitter.com/ballakermeenhs&amp;psig=AFQjCNF9pnWsNkzSyWJkqug1AcH502duJA&amp;ust=150473795415199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182" y="1767587"/>
            <a:ext cx="6815669" cy="1515533"/>
          </a:xfrm>
        </p:spPr>
        <p:txBody>
          <a:bodyPr/>
          <a:lstStyle/>
          <a:p>
            <a:r>
              <a:rPr lang="en-GB" dirty="0" smtClean="0"/>
              <a:t>Year 12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124" y="3121908"/>
            <a:ext cx="7513784" cy="2205247"/>
          </a:xfrm>
        </p:spPr>
        <p:txBody>
          <a:bodyPr>
            <a:normAutofit fontScale="32500" lnSpcReduction="20000"/>
          </a:bodyPr>
          <a:lstStyle/>
          <a:p>
            <a:r>
              <a:rPr lang="en-GB" sz="7400" dirty="0" smtClean="0"/>
              <a:t>A Parent Introduction to Sixth Form Life</a:t>
            </a:r>
          </a:p>
          <a:p>
            <a:endParaRPr lang="en-GB" dirty="0"/>
          </a:p>
          <a:p>
            <a:r>
              <a:rPr lang="en-GB" sz="6200" dirty="0" smtClean="0"/>
              <a:t>Mr Richard Karran</a:t>
            </a:r>
          </a:p>
          <a:p>
            <a:r>
              <a:rPr lang="en-GB" sz="6200" dirty="0" smtClean="0"/>
              <a:t>Twitter= </a:t>
            </a:r>
            <a:r>
              <a:rPr lang="en-GB" sz="6200" dirty="0" err="1" smtClean="0"/>
              <a:t>BallakermeenSF</a:t>
            </a:r>
            <a:endParaRPr lang="en-GB" sz="6200" dirty="0" smtClean="0"/>
          </a:p>
          <a:p>
            <a:r>
              <a:rPr lang="en-GB" sz="6200" dirty="0" smtClean="0"/>
              <a:t>Instagram: </a:t>
            </a:r>
            <a:r>
              <a:rPr lang="en-GB" sz="6200" dirty="0" err="1" smtClean="0"/>
              <a:t>ballasixthform</a:t>
            </a:r>
            <a:endParaRPr lang="en-GB" sz="6200" dirty="0" smtClean="0"/>
          </a:p>
          <a:p>
            <a:r>
              <a:rPr lang="en-GB" sz="6200" dirty="0" smtClean="0"/>
              <a:t>Richard.Karran@sch.im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AFAFA">
                  <a:alpha val="99608"/>
                </a:srgbClr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96" y="1767587"/>
            <a:ext cx="902589" cy="872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6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432"/>
            <a:ext cx="9601196" cy="1303867"/>
          </a:xfrm>
        </p:spPr>
        <p:txBody>
          <a:bodyPr/>
          <a:lstStyle/>
          <a:p>
            <a:r>
              <a:rPr lang="en-GB" dirty="0" smtClean="0"/>
              <a:t>          MRS DANIELLE CUMMINS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175"/>
            <a:ext cx="10515600" cy="3325924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600" dirty="0" smtClean="0"/>
              <a:t>Pastoral Care</a:t>
            </a:r>
          </a:p>
          <a:p>
            <a:pPr algn="ctr"/>
            <a:r>
              <a:rPr lang="en-GB" sz="3600" dirty="0" smtClean="0"/>
              <a:t>SEND in the Sixth Form</a:t>
            </a:r>
          </a:p>
          <a:p>
            <a:pPr algn="ctr"/>
            <a:r>
              <a:rPr lang="en-GB" sz="3600" dirty="0" smtClean="0"/>
              <a:t>PSHE in the Sixth Form</a:t>
            </a:r>
          </a:p>
          <a:p>
            <a:pPr algn="ctr"/>
            <a:r>
              <a:rPr lang="en-GB" sz="3600" dirty="0" smtClean="0"/>
              <a:t>Outside Agencies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0070C0"/>
                </a:solidFill>
              </a:rPr>
              <a:t>daniellecummins@online.sch.im</a:t>
            </a: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7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432"/>
            <a:ext cx="9601196" cy="1303867"/>
          </a:xfrm>
        </p:spPr>
        <p:txBody>
          <a:bodyPr/>
          <a:lstStyle/>
          <a:p>
            <a:r>
              <a:rPr lang="en-GB" dirty="0" smtClean="0"/>
              <a:t>          MR JAMES MCDONALD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175"/>
            <a:ext cx="10515600" cy="3325924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Attendance/Punctuality</a:t>
            </a:r>
          </a:p>
          <a:p>
            <a:pPr algn="ctr"/>
            <a:r>
              <a:rPr lang="en-GB" sz="3600" dirty="0" smtClean="0"/>
              <a:t>Reports and Tracking</a:t>
            </a:r>
          </a:p>
          <a:p>
            <a:pPr algn="ctr"/>
            <a:r>
              <a:rPr lang="en-GB" sz="3600" dirty="0" smtClean="0"/>
              <a:t>Raising Standards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70C0"/>
                </a:solidFill>
              </a:rPr>
              <a:t>jamesmcdonald@online.sch.im</a:t>
            </a:r>
            <a:endParaRPr lang="en-GB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0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821322"/>
            <a:ext cx="9601196" cy="1303867"/>
          </a:xfrm>
        </p:spPr>
        <p:txBody>
          <a:bodyPr/>
          <a:lstStyle/>
          <a:p>
            <a:r>
              <a:rPr lang="en-GB" dirty="0" smtClean="0"/>
              <a:t>          DIRECTOR OF SIXTH 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175"/>
            <a:ext cx="10515600" cy="33259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Curriculum Issues (Tutor First)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Parent Meetings (2</a:t>
            </a:r>
            <a:r>
              <a:rPr lang="en-GB" sz="3600" baseline="30000" dirty="0" smtClean="0">
                <a:solidFill>
                  <a:schemeClr val="tx1"/>
                </a:solidFill>
              </a:rPr>
              <a:t>nd</a:t>
            </a:r>
            <a:r>
              <a:rPr lang="en-GB" sz="3600" dirty="0" smtClean="0">
                <a:solidFill>
                  <a:schemeClr val="tx1"/>
                </a:solidFill>
              </a:rPr>
              <a:t> Meeting)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Planning and Logistics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Oxbridge/Medics/Vets/Dentists/Teachers</a:t>
            </a:r>
          </a:p>
          <a:p>
            <a:pPr algn="ctr"/>
            <a:endParaRPr lang="en-GB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0070C0"/>
                </a:solidFill>
              </a:rPr>
              <a:t>richardkarran@online.sch.im</a:t>
            </a:r>
          </a:p>
          <a:p>
            <a:pPr algn="ctr"/>
            <a:endParaRPr lang="en-GB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0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125" y="3490208"/>
            <a:ext cx="7513784" cy="2205247"/>
          </a:xfrm>
        </p:spPr>
        <p:txBody>
          <a:bodyPr>
            <a:normAutofit/>
          </a:bodyPr>
          <a:lstStyle/>
          <a:p>
            <a:r>
              <a:rPr lang="en-GB" sz="7400" dirty="0" smtClean="0"/>
              <a:t>EXPECTATION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AFAFA">
                  <a:alpha val="99608"/>
                </a:srgbClr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712169"/>
            <a:ext cx="2152073" cy="164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8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Sixth Form Routine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School is from 8.45am-3.20pm</a:t>
            </a:r>
          </a:p>
          <a:p>
            <a:r>
              <a:rPr lang="en-GB" dirty="0" smtClean="0"/>
              <a:t>Please call in or email when your Son/Daughter is likely to be late or absent. If this doesn’t happen, a truancy </a:t>
            </a:r>
            <a:r>
              <a:rPr lang="en-GB" dirty="0"/>
              <a:t>c</a:t>
            </a:r>
            <a:r>
              <a:rPr lang="en-GB" dirty="0" smtClean="0"/>
              <a:t>all may be received. </a:t>
            </a:r>
          </a:p>
          <a:p>
            <a:r>
              <a:rPr lang="en-GB" dirty="0" smtClean="0"/>
              <a:t>For Sixth Form enquiries, please email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  <a:hlinkClick r:id="rId2"/>
              </a:rPr>
              <a:t>Gill.Kirk@sch.im</a:t>
            </a:r>
            <a:r>
              <a:rPr lang="en-GB" dirty="0" smtClean="0">
                <a:solidFill>
                  <a:schemeClr val="tx1"/>
                </a:solidFill>
              </a:rPr>
              <a:t>, our Sixth Form Administrator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Students receive ‘same day’ late detentions if they don’t make it to school by 8.50am.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Image result for ballakermeen high school logo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9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Holidays in Term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School can only permit 10 days of holiday. The DESC advise us that the rest is ‘unauthorised’. </a:t>
            </a:r>
          </a:p>
          <a:p>
            <a:r>
              <a:rPr lang="en-GB" sz="2800" dirty="0" smtClean="0"/>
              <a:t>Please be mindful about taking late August holidays- simply from a logistic point of view. Results day is 17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August. </a:t>
            </a:r>
          </a:p>
          <a:p>
            <a:r>
              <a:rPr lang="en-GB" sz="2800" dirty="0" smtClean="0"/>
              <a:t>Driving Lessons/Gym Visits etc. will not count as ‘permitted absence’</a:t>
            </a:r>
            <a:endParaRPr lang="en-GB" sz="2800" dirty="0"/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6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change </a:t>
            </a:r>
            <a:r>
              <a:rPr lang="en-GB" dirty="0"/>
              <a:t>of ethos and environment between Year 11 and Year 12 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789">
            <a:off x="1312170" y="2324636"/>
            <a:ext cx="238125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03" y="3907812"/>
            <a:ext cx="5066648" cy="212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6" y="2194359"/>
            <a:ext cx="3426300" cy="1713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08" y="1493979"/>
            <a:ext cx="2436790" cy="28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change </a:t>
            </a:r>
            <a:r>
              <a:rPr lang="en-GB" dirty="0"/>
              <a:t>of ethos and environment between Year 11 and Year 12 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25" y="2705099"/>
            <a:ext cx="4883150" cy="325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Students will receive six taught lessons a week in each subject.</a:t>
            </a:r>
          </a:p>
          <a:p>
            <a:r>
              <a:rPr lang="en-GB" sz="2800" dirty="0" smtClean="0"/>
              <a:t>The lessons taught are just a starting point- if they are not supported by the students’ own additional research and wider reading, the student will not achieve desired progress.</a:t>
            </a:r>
          </a:p>
          <a:p>
            <a:r>
              <a:rPr lang="en-GB" sz="2800" dirty="0" smtClean="0"/>
              <a:t>Unlike GCSE, A Level doesn’t have a ‘finish point’. The scheme of work is never over.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91810" y="1172400"/>
            <a:ext cx="102735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STUDYING OUTSIDE OF SCHOOL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9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Uniform must be appropriate- </a:t>
            </a:r>
            <a:r>
              <a:rPr lang="en-GB" b="1" u="sng" dirty="0" smtClean="0"/>
              <a:t>We would appreciate your help us with this</a:t>
            </a:r>
          </a:p>
          <a:p>
            <a:r>
              <a:rPr lang="en-GB" dirty="0" smtClean="0"/>
              <a:t>Students must be punctual and must stay throughout the school day</a:t>
            </a:r>
          </a:p>
          <a:p>
            <a:r>
              <a:rPr lang="en-GB" dirty="0" smtClean="0"/>
              <a:t>Absences must be genuine and allowing students to take days off isn’t helping the school or the student</a:t>
            </a:r>
          </a:p>
          <a:p>
            <a:r>
              <a:rPr lang="en-GB" dirty="0" smtClean="0"/>
              <a:t>If students sign out, we must have a telephone call, note or text from the parent. Texts are accepted to the student mobile, as long as we are allowed to see it.</a:t>
            </a:r>
          </a:p>
          <a:p>
            <a:r>
              <a:rPr lang="en-GB" dirty="0" smtClean="0"/>
              <a:t>Students are expected to work 3 hours outside their subject per day</a:t>
            </a:r>
          </a:p>
          <a:p>
            <a:r>
              <a:rPr lang="en-GB" dirty="0" smtClean="0"/>
              <a:t>We advise against more than 8 hours of paid work a week. Double shifts at the weekend will take their toll.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40408" y="1172400"/>
            <a:ext cx="1037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STANDARDS WE EXPECT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6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Purpose of an Evening like this…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To let </a:t>
            </a:r>
            <a:r>
              <a:rPr lang="en-GB" b="1" dirty="0"/>
              <a:t>you know about the change of ethos and environment between Year 11 and Year 12 </a:t>
            </a:r>
            <a:endParaRPr lang="en-GB" b="1" dirty="0" smtClean="0"/>
          </a:p>
          <a:p>
            <a:r>
              <a:rPr lang="en-GB" b="1" dirty="0" smtClean="0"/>
              <a:t>To </a:t>
            </a:r>
            <a:r>
              <a:rPr lang="en-GB" b="1" dirty="0"/>
              <a:t>inform you about our expectations, both in terms of studying and how a student presents themselves</a:t>
            </a:r>
          </a:p>
          <a:p>
            <a:r>
              <a:rPr lang="en-GB" b="1" dirty="0"/>
              <a:t>To tell you about the student timetable and the extra-curricular responsibilities</a:t>
            </a:r>
          </a:p>
          <a:p>
            <a:r>
              <a:rPr lang="en-GB" b="1" dirty="0"/>
              <a:t>To explain the Summer Examinations </a:t>
            </a:r>
            <a:r>
              <a:rPr lang="en-GB" b="1" dirty="0" smtClean="0"/>
              <a:t>and the journey towards Year 13</a:t>
            </a: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5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Re-reading</a:t>
            </a:r>
          </a:p>
          <a:p>
            <a:r>
              <a:rPr lang="en-GB" sz="2800" dirty="0" smtClean="0"/>
              <a:t>Re-writing</a:t>
            </a:r>
          </a:p>
          <a:p>
            <a:r>
              <a:rPr lang="en-GB" sz="2800" dirty="0" smtClean="0"/>
              <a:t>Copying up notes</a:t>
            </a:r>
          </a:p>
          <a:p>
            <a:r>
              <a:rPr lang="en-GB" sz="2800" dirty="0" smtClean="0"/>
              <a:t>Further research in course books or on the internet (70/30)</a:t>
            </a:r>
          </a:p>
          <a:p>
            <a:r>
              <a:rPr lang="en-GB" sz="2800" dirty="0" smtClean="0"/>
              <a:t>Completing homework on time and even extending it</a:t>
            </a:r>
          </a:p>
          <a:p>
            <a:r>
              <a:rPr lang="en-GB" sz="2800" dirty="0" smtClean="0"/>
              <a:t>Filing/Folder creation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88418" y="1172400"/>
            <a:ext cx="10280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DO THEY WORK AT HOME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7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199" y="450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 smtClean="0">
                <a:solidFill>
                  <a:srgbClr val="002060"/>
                </a:solidFill>
              </a:rPr>
              <a:t>EACH WEEK AT A TIME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486" t="44198" r="3125" b="12840"/>
          <a:stretch/>
        </p:blipFill>
        <p:spPr>
          <a:xfrm>
            <a:off x="838199" y="1882596"/>
            <a:ext cx="10383983" cy="39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3631" y="10713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 smtClean="0">
                <a:solidFill>
                  <a:srgbClr val="002060"/>
                </a:solidFill>
              </a:rPr>
              <a:t>USING A PRIVATE STUDY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17" t="23482" r="22155" b="7768"/>
          <a:stretch/>
        </p:blipFill>
        <p:spPr>
          <a:xfrm>
            <a:off x="1877402" y="679267"/>
            <a:ext cx="8948057" cy="53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4095" y="1172400"/>
            <a:ext cx="10068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PRIVATE STUDY ZONES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Stop Light Clipart | Clipart Panda - Free Clipart Images | Traffic signal, Traffic  light sign, Traffic 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15" y="2808513"/>
            <a:ext cx="1870332" cy="32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792" y="386662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-Different Tracking and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- Reporting Dates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-Drop Down Days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-Revision Sessions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-Knowing how to find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 support staff</a:t>
            </a:r>
            <a:br>
              <a:rPr lang="en-GB" dirty="0" smtClean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6" y="627061"/>
            <a:ext cx="5616985" cy="56169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23857" y="103834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Important Points to </a:t>
            </a:r>
          </a:p>
          <a:p>
            <a:r>
              <a:rPr lang="en-GB" dirty="0" smtClean="0"/>
              <a:t>know about Collaboration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6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125" y="3490208"/>
            <a:ext cx="7513784" cy="2205247"/>
          </a:xfrm>
        </p:spPr>
        <p:txBody>
          <a:bodyPr>
            <a:normAutofit/>
          </a:bodyPr>
          <a:lstStyle/>
          <a:p>
            <a:r>
              <a:rPr lang="en-GB" sz="7400" dirty="0" smtClean="0"/>
              <a:t>OUTCOMES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AFAFA">
                  <a:alpha val="99608"/>
                </a:srgbClr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712169"/>
            <a:ext cx="2152073" cy="164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2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99381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different types of </a:t>
            </a:r>
            <a:br>
              <a:rPr lang="en-GB" dirty="0" smtClean="0"/>
            </a:br>
            <a:r>
              <a:rPr lang="en-GB" dirty="0" smtClean="0"/>
              <a:t>Sixth Form Qualification</a:t>
            </a:r>
            <a:br>
              <a:rPr lang="en-GB" dirty="0" smtClean="0"/>
            </a:br>
            <a:r>
              <a:rPr lang="en-GB" dirty="0" smtClean="0"/>
              <a:t>Available</a:t>
            </a:r>
            <a:endParaRPr lang="en-GB" dirty="0"/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5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Cambridge A Level Examinations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12960"/>
            <a:ext cx="10312398" cy="611664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(Advanced Subsidiary) sat in Year 12 and A2 (A Level) sat in Year 13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50% of grade from points gained in Year 12, 50% from points gained in Y13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Resit modules from Y12 the following summer if required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UCAS Predictor grade is taken from the summer AS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Mock Exams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Studies, Economics, Geography, History, </a:t>
            </a: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Music, Sociology</a:t>
            </a:r>
            <a:r>
              <a:rPr lang="en-GB" sz="1800" b="1" dirty="0"/>
              <a:t/>
            </a:r>
            <a:br>
              <a:rPr lang="en-GB" sz="1800" b="1" dirty="0"/>
            </a:br>
            <a:endParaRPr lang="en-GB" sz="1800" dirty="0"/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0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Two year A Level exam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‘A Level’ grade is derived from the exams sat at the end of the second year.</a:t>
            </a:r>
          </a:p>
          <a:p>
            <a:r>
              <a:rPr lang="en-GB" dirty="0"/>
              <a:t>Our UCAS predicted grade is taken from the Year 12 Summer Exam.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Examples of  </a:t>
            </a:r>
            <a:r>
              <a:rPr lang="en-GB" b="1" dirty="0" smtClean="0">
                <a:solidFill>
                  <a:srgbClr val="0070C0"/>
                </a:solidFill>
              </a:rPr>
              <a:t>Two year A Levels </a:t>
            </a:r>
            <a:r>
              <a:rPr lang="en-GB" b="1" dirty="0">
                <a:solidFill>
                  <a:srgbClr val="0070C0"/>
                </a:solidFill>
              </a:rPr>
              <a:t>at Ballakermeen: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Classical Civilisation, English Language, English Literature, Maths, Further Maths, Biology, Chemistry, Physics, French, German, Graphics, Art, Photography, PE, Media </a:t>
            </a: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3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BTEC Courses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Pearson/Ed Excel Courses</a:t>
            </a:r>
          </a:p>
          <a:p>
            <a:r>
              <a:rPr lang="en-GB" dirty="0" smtClean="0"/>
              <a:t>Level 3 – A Level equivalent</a:t>
            </a:r>
          </a:p>
          <a:p>
            <a:r>
              <a:rPr lang="en-GB" dirty="0" smtClean="0"/>
              <a:t>Continuous assignment assessment, no terminal exams</a:t>
            </a:r>
          </a:p>
          <a:p>
            <a:r>
              <a:rPr lang="en-GB" dirty="0" smtClean="0"/>
              <a:t>Graded Distinction Star, Distinction, Merit, Pass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Examples at Ballakermeen: Sport, Performing Arts, ICT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4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125" y="3490208"/>
            <a:ext cx="7513784" cy="2205247"/>
          </a:xfrm>
        </p:spPr>
        <p:txBody>
          <a:bodyPr>
            <a:normAutofit/>
          </a:bodyPr>
          <a:lstStyle/>
          <a:p>
            <a:r>
              <a:rPr lang="en-GB" sz="7400" dirty="0" smtClean="0"/>
              <a:t>Communication 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AFAFA">
                  <a:alpha val="99608"/>
                </a:srgbClr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712169"/>
            <a:ext cx="2152073" cy="164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11" y="574899"/>
            <a:ext cx="7572778" cy="5679584"/>
          </a:xfrm>
        </p:spPr>
      </p:pic>
    </p:spTree>
    <p:extLst>
      <p:ext uri="{BB962C8B-B14F-4D97-AF65-F5344CB8AC3E}">
        <p14:creationId xmlns:p14="http://schemas.microsoft.com/office/powerpoint/2010/main" val="21111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260648"/>
            <a:ext cx="8640960" cy="633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83532" y="368660"/>
            <a:ext cx="8424936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95600" y="548681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Overview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31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34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1191" y="1715719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Access </a:t>
            </a:r>
            <a:r>
              <a:rPr lang="en-GB" sz="3600" dirty="0"/>
              <a:t>Arrangements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Special Consideration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Contingency Day </a:t>
            </a:r>
            <a:endParaRPr lang="en-GB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Exams </a:t>
            </a:r>
            <a:r>
              <a:rPr lang="en-GB" sz="3600" dirty="0"/>
              <a:t>Summer </a:t>
            </a:r>
            <a:r>
              <a:rPr lang="en-GB" sz="3600" dirty="0" smtClean="0"/>
              <a:t>2023</a:t>
            </a:r>
            <a:endParaRPr lang="en-GB" sz="3600" dirty="0"/>
          </a:p>
          <a:p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1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260648"/>
            <a:ext cx="8640960" cy="633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83532" y="368660"/>
            <a:ext cx="8424936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95600" y="571328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Access Arrangements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5600" y="1556792"/>
            <a:ext cx="73448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/>
              <a:t>Access Arrangements need to be re-applied for at the start of Year 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/>
              <a:t>Access Arrangements are now subject specific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/>
              <a:t>Access Arrangements can now be withdrawn if students do not use them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/>
              <a:t>Access Arrangements should be the normal way of working – not just in exams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3600" dirty="0"/>
          </a:p>
          <a:p>
            <a:pPr marL="285750" indent="-285750">
              <a:buFont typeface="Arial" pitchFamily="34" charset="0"/>
              <a:buChar char="•"/>
            </a:pP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31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34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2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260648"/>
            <a:ext cx="8640960" cy="633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83532" y="368660"/>
            <a:ext cx="8424936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37662" y="542934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Special Consideration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7662" y="1535698"/>
            <a:ext cx="71394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Special Consideration is a post-examination adjustment to a candidates mark or grade to reflect temporary illness, temporary injury or some other event outside of the candidates control at the time of the exam / assessment which has had, or is reasonably likely to have had an effect on a candidate’s  ability to take an assessment or demonstrate his or her normal level of attainment.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/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31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34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260648"/>
            <a:ext cx="8640960" cy="633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83532" y="368660"/>
            <a:ext cx="8424936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95600" y="548681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Candidates who are absent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4034" y="1500175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/>
              <a:t>Candidates must have completed at least 25% of the total assessment.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/>
              <a:t>Partially completed units are not accepted</a:t>
            </a:r>
            <a:r>
              <a:rPr lang="en-GB" sz="32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/>
              <a:t>Awarding bodies may reject an application unless supported by medical evidence.</a:t>
            </a:r>
          </a:p>
          <a:p>
            <a:r>
              <a:rPr lang="en-GB" sz="32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31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34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260648"/>
            <a:ext cx="8640960" cy="633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83532" y="368660"/>
            <a:ext cx="8424936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95600" y="548681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Contingency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31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34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833" y="1860884"/>
            <a:ext cx="7861583" cy="4014984"/>
          </a:xfrm>
        </p:spPr>
        <p:txBody>
          <a:bodyPr>
            <a:noAutofit/>
          </a:bodyPr>
          <a:lstStyle/>
          <a:p>
            <a:r>
              <a:rPr lang="en-GB" sz="3200" dirty="0" smtClean="0"/>
              <a:t>Wednesday 28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June 2023</a:t>
            </a:r>
          </a:p>
          <a:p>
            <a:r>
              <a:rPr lang="en-GB" sz="3200" dirty="0" smtClean="0"/>
              <a:t>Please don’t book / reschedule holidays before this date!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9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260648"/>
            <a:ext cx="8640960" cy="633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83532" y="368660"/>
            <a:ext cx="8424936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31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34" y="462318"/>
            <a:ext cx="812874" cy="10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ofthatblog.com/wp-content/uploads/2013/06/question-m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700808"/>
            <a:ext cx="41044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8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DROPPING SUBJECTS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As you all know when you chose to send your Son/Daughter to Ballakermeen, we do three or four subjects in Year 12</a:t>
            </a:r>
          </a:p>
          <a:p>
            <a:endParaRPr lang="en-GB" dirty="0" smtClean="0"/>
          </a:p>
          <a:p>
            <a:pPr marL="457200" indent="-457200">
              <a:buAutoNum type="alphaLcParenR"/>
            </a:pPr>
            <a:r>
              <a:rPr lang="en-GB" dirty="0" smtClean="0"/>
              <a:t>Mid November post tracking</a:t>
            </a:r>
          </a:p>
          <a:p>
            <a:pPr marL="457200" indent="-457200">
              <a:buAutoNum type="alphaLcParenR"/>
            </a:pPr>
            <a:r>
              <a:rPr lang="en-GB" dirty="0" smtClean="0"/>
              <a:t>End of Feb post Mock Exams</a:t>
            </a:r>
          </a:p>
          <a:p>
            <a:pPr marL="457200" indent="-457200">
              <a:buAutoNum type="alphaLcParenR"/>
            </a:pPr>
            <a:r>
              <a:rPr lang="en-GB" dirty="0" smtClean="0"/>
              <a:t>Summer Year 12 Exams</a:t>
            </a:r>
          </a:p>
          <a:p>
            <a:pPr marL="457200" indent="-457200">
              <a:buAutoNum type="alphaLcParenR"/>
            </a:pPr>
            <a:endParaRPr lang="en-GB" dirty="0" smtClean="0"/>
          </a:p>
          <a:p>
            <a:r>
              <a:rPr lang="en-GB" dirty="0" smtClean="0"/>
              <a:t>Subject swapping ended on 30th September</a:t>
            </a:r>
            <a:endParaRPr lang="en-GB" dirty="0"/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9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for SEPTEMBER 2023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Students will be advised to drop to three subjects in Year 13.</a:t>
            </a:r>
          </a:p>
          <a:p>
            <a:r>
              <a:rPr lang="en-GB" dirty="0" smtClean="0"/>
              <a:t>If a student doesn’t get the required grades to move into Year 13, they will be asked to come to interview with a member of the Sixth Form Team to discuss their options. </a:t>
            </a:r>
          </a:p>
          <a:p>
            <a:r>
              <a:rPr lang="en-GB" dirty="0" smtClean="0"/>
              <a:t>U grades will not be able to pass through to Year 13. </a:t>
            </a:r>
          </a:p>
          <a:p>
            <a:r>
              <a:rPr lang="en-GB" dirty="0" smtClean="0"/>
              <a:t>If E grade students have the intention to go to </a:t>
            </a:r>
            <a:r>
              <a:rPr lang="en-GB" dirty="0" err="1" smtClean="0"/>
              <a:t>Uni</a:t>
            </a:r>
            <a:r>
              <a:rPr lang="en-GB" dirty="0" smtClean="0"/>
              <a:t>, they will be advised to repeat the year. </a:t>
            </a:r>
          </a:p>
          <a:p>
            <a:r>
              <a:rPr lang="en-GB" dirty="0" smtClean="0"/>
              <a:t>Students must not begin with a mind-set of Failure</a:t>
            </a:r>
            <a:endParaRPr lang="en-GB" dirty="0"/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4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The </a:t>
            </a:r>
            <a:r>
              <a:rPr lang="en-GB" dirty="0" err="1" smtClean="0"/>
              <a:t>Ballakermeen</a:t>
            </a:r>
            <a:r>
              <a:rPr lang="en-GB" dirty="0" smtClean="0"/>
              <a:t> Sixth Form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174"/>
            <a:ext cx="10515600" cy="394020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3600" dirty="0" smtClean="0"/>
              <a:t>Director of Sixth Form- Mr Richard Karran</a:t>
            </a:r>
          </a:p>
          <a:p>
            <a:pPr algn="ctr"/>
            <a:r>
              <a:rPr lang="en-GB" sz="3600" dirty="0" smtClean="0"/>
              <a:t>Deputy Head of Sixth Form  – Mrs Ashely Hall</a:t>
            </a:r>
          </a:p>
          <a:p>
            <a:pPr algn="ctr"/>
            <a:r>
              <a:rPr lang="en-GB" sz="3600" dirty="0" smtClean="0"/>
              <a:t>Assistant Head of Sixth Form </a:t>
            </a:r>
            <a:r>
              <a:rPr lang="en-GB" sz="3600" dirty="0"/>
              <a:t>– Mrs Sharon Lewin</a:t>
            </a:r>
            <a:endParaRPr lang="en-GB" sz="3600" dirty="0" smtClean="0"/>
          </a:p>
          <a:p>
            <a:pPr algn="ctr"/>
            <a:r>
              <a:rPr lang="en-GB" sz="3600" dirty="0" smtClean="0"/>
              <a:t>Assistant Head of Sixth Form – Mrs Ali McMahon-Boyd</a:t>
            </a:r>
          </a:p>
          <a:p>
            <a:pPr algn="ctr"/>
            <a:r>
              <a:rPr lang="en-GB" sz="3600" dirty="0" smtClean="0"/>
              <a:t>Assistant Head of Sixth Form – Mrs Danielle Cummins</a:t>
            </a:r>
          </a:p>
          <a:p>
            <a:pPr algn="ctr"/>
            <a:r>
              <a:rPr lang="en-GB" sz="3600" dirty="0"/>
              <a:t>Assistant Head of Sixth Form – </a:t>
            </a:r>
            <a:r>
              <a:rPr lang="en-GB" sz="3600" dirty="0" smtClean="0"/>
              <a:t>Mr James McDonald</a:t>
            </a:r>
          </a:p>
          <a:p>
            <a:pPr algn="ctr"/>
            <a:r>
              <a:rPr lang="en-GB" sz="3600" dirty="0"/>
              <a:t>Assistant Head of Sixth Form – </a:t>
            </a:r>
            <a:r>
              <a:rPr lang="en-GB" sz="3600" dirty="0" smtClean="0"/>
              <a:t>Mr Shawn Sturnick</a:t>
            </a:r>
          </a:p>
          <a:p>
            <a:pPr algn="ctr"/>
            <a:endParaRPr lang="en-GB" sz="3600" dirty="0" smtClean="0"/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5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430" t="27409" r="21945" b="143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12" y="1101308"/>
            <a:ext cx="9601196" cy="1303867"/>
          </a:xfrm>
        </p:spPr>
        <p:txBody>
          <a:bodyPr/>
          <a:lstStyle/>
          <a:p>
            <a:r>
              <a:rPr lang="en-GB" dirty="0" smtClean="0"/>
              <a:t>          MRS GILL KIRK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175"/>
            <a:ext cx="10515600" cy="33259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Absences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Holiday Forms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Letters of Confirmation</a:t>
            </a:r>
          </a:p>
          <a:p>
            <a:pPr algn="ctr"/>
            <a:r>
              <a:rPr lang="en-GB" sz="3600" dirty="0"/>
              <a:t>Attendance and Punctuality</a:t>
            </a:r>
            <a:endParaRPr lang="en-GB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0070C0"/>
                </a:solidFill>
              </a:rPr>
              <a:t>Gill.Kirk@sch.im</a:t>
            </a:r>
          </a:p>
          <a:p>
            <a:pPr algn="ctr"/>
            <a:endParaRPr lang="en-GB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3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ASHLEY HALL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175"/>
            <a:ext cx="10515600" cy="3325924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Collaboration with St </a:t>
            </a:r>
            <a:r>
              <a:rPr lang="en-GB" sz="3600" dirty="0" err="1" smtClean="0"/>
              <a:t>Ninian’s</a:t>
            </a:r>
            <a:endParaRPr lang="en-GB" sz="3600" dirty="0" smtClean="0"/>
          </a:p>
          <a:p>
            <a:pPr algn="ctr"/>
            <a:r>
              <a:rPr lang="en-GB" sz="3600" dirty="0" smtClean="0"/>
              <a:t>The Foundation Programme</a:t>
            </a:r>
          </a:p>
          <a:p>
            <a:pPr algn="ctr"/>
            <a:r>
              <a:rPr lang="en-GB" sz="3600" dirty="0" smtClean="0"/>
              <a:t>Part Time Timetable Students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0070C0"/>
                </a:solidFill>
              </a:rPr>
              <a:t>ahall@online.sch.im</a:t>
            </a: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0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982132"/>
            <a:ext cx="9601196" cy="1303867"/>
          </a:xfrm>
        </p:spPr>
        <p:txBody>
          <a:bodyPr/>
          <a:lstStyle/>
          <a:p>
            <a:r>
              <a:rPr lang="en-GB" dirty="0" smtClean="0"/>
              <a:t>          MRS SHARON LEWIN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175"/>
            <a:ext cx="10515600" cy="3325924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Work Experience</a:t>
            </a:r>
          </a:p>
          <a:p>
            <a:pPr algn="ctr"/>
            <a:r>
              <a:rPr lang="en-GB" sz="3600" dirty="0" smtClean="0"/>
              <a:t>Careers Advice</a:t>
            </a:r>
          </a:p>
          <a:p>
            <a:pPr algn="ctr"/>
            <a:r>
              <a:rPr lang="en-GB" sz="3600" dirty="0" smtClean="0"/>
              <a:t>On Island Education Providers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0070C0"/>
                </a:solidFill>
              </a:rPr>
              <a:t>sharonlewin@online.sch.im</a:t>
            </a: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0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MRS ALI MCMAHON-BOYD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175"/>
            <a:ext cx="10515600" cy="3325924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UCAS and the University System</a:t>
            </a:r>
          </a:p>
          <a:p>
            <a:pPr algn="ctr"/>
            <a:r>
              <a:rPr lang="en-GB" sz="3600" dirty="0" err="1" smtClean="0"/>
              <a:t>Unifrog</a:t>
            </a:r>
            <a:r>
              <a:rPr lang="en-GB" sz="3600" dirty="0" smtClean="0"/>
              <a:t> 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0070C0"/>
                </a:solidFill>
              </a:rPr>
              <a:t>aboyd@online.sch.im</a:t>
            </a:r>
          </a:p>
        </p:txBody>
      </p:sp>
      <p:pic>
        <p:nvPicPr>
          <p:cNvPr id="4" name="Picture 3" descr="Image result for ballakermeen high school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92678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13463</TotalTime>
  <Words>1210</Words>
  <Application>Microsoft Office PowerPoint</Application>
  <PresentationFormat>Widescreen</PresentationFormat>
  <Paragraphs>158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Garamond</vt:lpstr>
      <vt:lpstr>Organic</vt:lpstr>
      <vt:lpstr>Year 12 </vt:lpstr>
      <vt:lpstr>The Purpose of an Evening like this…</vt:lpstr>
      <vt:lpstr>PowerPoint Presentation</vt:lpstr>
      <vt:lpstr>          The Ballakermeen Sixth Form Team</vt:lpstr>
      <vt:lpstr>PowerPoint Presentation</vt:lpstr>
      <vt:lpstr>          MRS GILL KIRK</vt:lpstr>
      <vt:lpstr>MRS ASHLEY HALL</vt:lpstr>
      <vt:lpstr>          MRS SHARON LEWIN</vt:lpstr>
      <vt:lpstr>  MRS ALI MCMAHON-BOYD</vt:lpstr>
      <vt:lpstr>          MRS DANIELLE CUMMINS</vt:lpstr>
      <vt:lpstr>          MR JAMES MCDONALD</vt:lpstr>
      <vt:lpstr>          DIRECTOR OF SIXTH FORM</vt:lpstr>
      <vt:lpstr>PowerPoint Presentation</vt:lpstr>
      <vt:lpstr>The Sixth Form Routine</vt:lpstr>
      <vt:lpstr>Holidays in Term Time</vt:lpstr>
      <vt:lpstr>A change of ethos and environment between Year 11 and Year 12  </vt:lpstr>
      <vt:lpstr>A change of ethos and environment between Year 11 and Year 12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-Different Tracking and - Reporting Dates -Drop Down Days -Revision Sessions -Knowing how to find  support staff </vt:lpstr>
      <vt:lpstr>PowerPoint Presentation</vt:lpstr>
      <vt:lpstr>The different types of  Sixth Form Qualification Available</vt:lpstr>
      <vt:lpstr>Cambridge A Level Examinations</vt:lpstr>
      <vt:lpstr>The Two year A Level exam</vt:lpstr>
      <vt:lpstr>BTEC 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DROPPING SUBJECTS</vt:lpstr>
      <vt:lpstr>OPTIONS for SEPTEMBER 2023</vt:lpstr>
    </vt:vector>
  </TitlesOfParts>
  <Company>Department of Education and Children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12</dc:title>
  <dc:creator>Karran, Richard</dc:creator>
  <cp:lastModifiedBy>Corlett, Tony</cp:lastModifiedBy>
  <cp:revision>49</cp:revision>
  <cp:lastPrinted>2017-10-12T16:15:03Z</cp:lastPrinted>
  <dcterms:created xsi:type="dcterms:W3CDTF">2017-10-12T09:59:45Z</dcterms:created>
  <dcterms:modified xsi:type="dcterms:W3CDTF">2022-10-17T06:36:05Z</dcterms:modified>
</cp:coreProperties>
</file>